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33"/>
  </p:notesMasterIdLst>
  <p:handoutMasterIdLst>
    <p:handoutMasterId r:id="rId34"/>
  </p:handoutMasterIdLst>
  <p:sldIdLst>
    <p:sldId id="1393" r:id="rId8"/>
    <p:sldId id="1821" r:id="rId9"/>
    <p:sldId id="1816" r:id="rId10"/>
    <p:sldId id="1765" r:id="rId11"/>
    <p:sldId id="1518" r:id="rId12"/>
    <p:sldId id="1771" r:id="rId13"/>
    <p:sldId id="1818" r:id="rId14"/>
    <p:sldId id="1784" r:id="rId15"/>
    <p:sldId id="1790" r:id="rId16"/>
    <p:sldId id="1796" r:id="rId17"/>
    <p:sldId id="1758" r:id="rId18"/>
    <p:sldId id="1793" r:id="rId19"/>
    <p:sldId id="1813" r:id="rId20"/>
    <p:sldId id="1786" r:id="rId21"/>
    <p:sldId id="1794" r:id="rId22"/>
    <p:sldId id="1812" r:id="rId23"/>
    <p:sldId id="1779" r:id="rId24"/>
    <p:sldId id="1797" r:id="rId25"/>
    <p:sldId id="1807" r:id="rId26"/>
    <p:sldId id="1809" r:id="rId27"/>
    <p:sldId id="1810" r:id="rId28"/>
    <p:sldId id="1840" r:id="rId29"/>
    <p:sldId id="1838" r:id="rId30"/>
    <p:sldId id="1839" r:id="rId31"/>
    <p:sldId id="1753" r:id="rId3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821"/>
            <p14:sldId id="1816"/>
            <p14:sldId id="1765"/>
            <p14:sldId id="1518"/>
            <p14:sldId id="1771"/>
            <p14:sldId id="1818"/>
            <p14:sldId id="1784"/>
            <p14:sldId id="1790"/>
            <p14:sldId id="1796"/>
            <p14:sldId id="1758"/>
            <p14:sldId id="1793"/>
            <p14:sldId id="1813"/>
            <p14:sldId id="1786"/>
            <p14:sldId id="1794"/>
            <p14:sldId id="1812"/>
            <p14:sldId id="1779"/>
            <p14:sldId id="1797"/>
            <p14:sldId id="1807"/>
            <p14:sldId id="1809"/>
            <p14:sldId id="1810"/>
          </p14:sldIdLst>
        </p14:section>
        <p14:section name="Finalizando" id="{CF622469-3E87-46BA-8ED6-912C47B00EF3}">
          <p14:sldIdLst>
            <p14:sldId id="1840"/>
            <p14:sldId id="1838"/>
            <p14:sldId id="1839"/>
            <p14:sldId id="17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79472" autoAdjust="0"/>
  </p:normalViewPr>
  <p:slideViewPr>
    <p:cSldViewPr>
      <p:cViewPr varScale="1">
        <p:scale>
          <a:sx n="73" d="100"/>
          <a:sy n="73" d="100"/>
        </p:scale>
        <p:origin x="979" y="283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12/6/2025 2:32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787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17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64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44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75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891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A5A05-8C16-021C-1A5C-53EB27C91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2FB7C0A-528E-4721-544D-DD67F4D4B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96595E2-D69A-31D3-45D7-FDEFAF981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1BABDAB4-B5C1-92E1-5B28-FB0D6057C560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2DCB78-FB51-5C10-A4B7-0B7DBED63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070FF31-D8DF-FB72-42EF-7B3DFEE2F0D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CFF03B-C44C-3D74-A17A-0C3B98E56F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48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48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288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4D625-588F-30E7-C09B-92056AFA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463540E-EDA0-3F1D-E96D-973A58F83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B60F385-048A-C64C-F736-75CE71973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68139348-7228-EB31-484A-80972297718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C8D640-8C8B-FDB5-A454-ED0FDCD3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AAD7B5F-372B-5186-C72E-B9EF3DE0AF0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F1C70B-6DC1-42EF-5D6F-39505795F6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44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5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00BD0-F552-AA9D-CA9F-3BE91DDB6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BAE1A8C-AD3D-DD13-F496-3DA09B1D0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97D2256-8B43-40EE-E26D-095276779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D9F1F2B3-C16C-5C40-EB6C-42C466967B5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F45D40-6789-7010-A666-24C47B666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ADFCE59-F996-60C8-B72D-54882A60EF0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B21B42-C56D-95E9-55D7-6BB06BCB045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803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66F53-91BA-654B-1B46-68519F83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B0EC024-E3F0-E601-7684-DFA78394F7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B240C1C-146F-A88F-205B-BB66141B3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BD4F70D2-9CF9-A868-E718-1CBDD5DAF1B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F187E9-44C0-8F13-59AC-A840CE0B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BCA0F611-0968-C8B4-4EA7-B0025730988E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F0E355-7F50-5622-73CC-4F7564E144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77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982A6-B8E5-A40C-7DC8-B19A049EB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23381B-949A-BCE1-1312-78DA2A612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4720C-1F22-CD58-B9B5-4E10C65F5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0824A40-9EF8-4952-2FD7-96344EEFD43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FA148-F858-D97E-17E7-380DC80EC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4AC563D-302A-99DE-E383-D5681769926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12/6/2025 2:32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5C9B0-924F-9A61-B566-84C28E4758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42397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EC2D0-403B-3B3A-9B5C-4BA250E57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37B5B79-FBA2-3F32-C8D8-EB59F565C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26FD212-B324-8326-3745-B64D3E1DCC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07884127-E983-9FDA-5C11-C0FD5B42D30D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6EF767-4679-A7C2-4845-C0DAF27A6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41E0D7C7-0BAB-FDFA-63BA-DF0B11107E9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FCFA2C-E1D8-9E8D-6741-7FE2EF82B2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8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8D910-1852-DA62-6006-8F8785310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B95310C-C8B2-273E-074E-1D4EAC54A9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5769B94-131D-798A-5D32-554043F10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7AB1270F-F25A-CEFE-65DE-BBD7E1BAE27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111E95-5B1D-55C4-1F76-91950ED3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01597B1D-847A-7C35-B91D-93C98F92965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C017F4-61A5-253D-C4F6-B097B860A3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656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12/6/2025 2:32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8273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0026-45AA-519F-346F-FFA379724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39378C6-A486-2AF8-DBA6-64993571B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6E49CB2-6730-1B88-A5B4-D0A24AD76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14D28189-4AD9-B890-A2D9-3806E5AF5F5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BA62E7-40F1-07AE-BCE5-F492E4C37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B7531B03-A448-1A00-8858-049C8CD2889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22082E-8AA7-AE50-D0B0-F4BAEF2219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98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76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29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E03A7-DCE8-272F-91B2-FE08ED836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A0DCCE9-990D-8D23-52F3-4D1ED4D0A7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CDFF348-AFEB-170B-BC13-FB3BDD7A2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B5476F22-5BEC-83B7-15BC-FCF41EE5232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F56D07-838C-31D0-FB8C-1C8C85E8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F1ECC1F3-4D14-A8CB-A13C-89E18427DEDD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5794C1E-97D5-0014-325C-10835ACC2D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024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12/6/2025 2:32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81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06/12/2025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06/12/2025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isec.ai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dependency-check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rivy.dev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scout/" TargetMode="External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leaks/gitleak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ckov.io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cs.io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railed/popeye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hyperlink" Target="https://kubescape.io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bSF/Mobile-Security-Framework-MobS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754062"/>
            <a:ext cx="11201400" cy="1937956"/>
          </a:xfrm>
        </p:spPr>
        <p:txBody>
          <a:bodyPr/>
          <a:lstStyle/>
          <a:p>
            <a:r>
              <a:rPr lang="pt-BR" sz="4800" b="1" dirty="0"/>
              <a:t>Detectando Vulnerabilidades em Aplicações</a:t>
            </a:r>
            <a:br>
              <a:rPr lang="pt-BR" sz="5100" b="1" dirty="0"/>
            </a:br>
            <a:r>
              <a:rPr lang="pt-BR" sz="4500" b="1" dirty="0"/>
              <a:t>Implementando testes SAST e DAST na prática!</a:t>
            </a:r>
            <a:br>
              <a:rPr lang="pt-BR" sz="4500" b="1" dirty="0"/>
            </a:br>
            <a:endParaRPr lang="pt-BR" sz="4500" dirty="0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3799AC97-3627-4AF3-AB88-793075671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8637" y="2963862"/>
            <a:ext cx="1828800" cy="182880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3213DB39-3EB2-5BE5-0F14-75CDC910E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1593" y="3092336"/>
            <a:ext cx="1738259" cy="1738259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DFC6D21-2D3F-C50D-8001-A6420DB55D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5982" y="2958550"/>
            <a:ext cx="6111478" cy="1872045"/>
          </a:xfrm>
        </p:spPr>
        <p:txBody>
          <a:bodyPr/>
          <a:lstStyle/>
          <a:p>
            <a:r>
              <a:rPr lang="en-US" b="1" dirty="0"/>
              <a:t>Renato </a:t>
            </a:r>
            <a:r>
              <a:rPr lang="en-US" b="1" dirty="0" err="1"/>
              <a:t>Groffe</a:t>
            </a:r>
            <a:endParaRPr lang="en-US" b="1" dirty="0"/>
          </a:p>
          <a:p>
            <a:r>
              <a:rPr lang="en-US" sz="2800" dirty="0"/>
              <a:t>Microsoft MVP, MTAC</a:t>
            </a:r>
          </a:p>
          <a:p>
            <a:r>
              <a:rPr lang="en-US" sz="2800" dirty="0"/>
              <a:t>linkedin.com/in/</a:t>
            </a:r>
            <a:r>
              <a:rPr lang="en-US" sz="2800" dirty="0" err="1"/>
              <a:t>renatogroffe</a:t>
            </a:r>
            <a:br>
              <a:rPr lang="en-US" sz="2800" dirty="0"/>
            </a:br>
            <a:r>
              <a:rPr lang="en-US" sz="2800" dirty="0"/>
              <a:t>renatogroffe.medium.com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2CCA8699-40FE-1453-14FB-B79C32E8D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Uma imagem contendo desenho&#10;&#10;Descrição gerada automaticamente">
            <a:extLst>
              <a:ext uri="{FF2B5EF4-FFF2-40B4-BE49-F238E27FC236}">
                <a16:creationId xmlns:a16="http://schemas.microsoft.com/office/drawing/2014/main" id="{391C9139-E502-9FD9-709F-4E0FC1D448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590" r="25492"/>
          <a:stretch/>
        </p:blipFill>
        <p:spPr>
          <a:xfrm>
            <a:off x="2713037" y="5946344"/>
            <a:ext cx="2405044" cy="785896"/>
          </a:xfrm>
          <a:prstGeom prst="rect">
            <a:avLst/>
          </a:prstGeom>
        </p:spPr>
      </p:pic>
      <p:pic>
        <p:nvPicPr>
          <p:cNvPr id="8" name="Imagem 7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6888BCF3-C846-D1D3-AEE9-B4A24DC24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2370" y="5757844"/>
            <a:ext cx="1154100" cy="1154100"/>
          </a:xfrm>
          <a:prstGeom prst="rect">
            <a:avLst/>
          </a:prstGeom>
        </p:spPr>
      </p:pic>
      <p:pic>
        <p:nvPicPr>
          <p:cNvPr id="9" name="Imagem 8" descr="Placa azul com letras brancas&#10;&#10;O conteúdo gerado por IA pode estar incorreto.">
            <a:extLst>
              <a:ext uri="{FF2B5EF4-FFF2-40B4-BE49-F238E27FC236}">
                <a16:creationId xmlns:a16="http://schemas.microsoft.com/office/drawing/2014/main" id="{C8750016-96A2-A0A2-A961-CA158ACE3C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4809" y="5527652"/>
            <a:ext cx="1314450" cy="131445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C35209CD-BB27-7621-88A6-5DB53443BD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24153" y="5860184"/>
            <a:ext cx="2388967" cy="95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DAST x Pen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Tests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1211262"/>
            <a:ext cx="8839199" cy="574926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Ambos testarão </a:t>
            </a:r>
            <a:r>
              <a:rPr lang="pt-BR" sz="3200" b="1" dirty="0">
                <a:solidFill>
                  <a:srgbClr val="494949"/>
                </a:solidFill>
              </a:rPr>
              <a:t>aplicações em execução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Testes do tipo </a:t>
            </a:r>
            <a:r>
              <a:rPr lang="pt-BR" sz="3200" b="1" dirty="0">
                <a:solidFill>
                  <a:srgbClr val="494949"/>
                </a:solidFill>
              </a:rPr>
              <a:t>DAST</a:t>
            </a:r>
            <a:r>
              <a:rPr lang="pt-BR" sz="3200" dirty="0">
                <a:solidFill>
                  <a:srgbClr val="494949"/>
                </a:solidFill>
              </a:rPr>
              <a:t> requerem sempre o uso de </a:t>
            </a:r>
            <a:r>
              <a:rPr lang="pt-BR" sz="3200" b="1" dirty="0">
                <a:solidFill>
                  <a:srgbClr val="494949"/>
                </a:solidFill>
              </a:rPr>
              <a:t>ferramentas de automação</a:t>
            </a:r>
            <a:r>
              <a:rPr lang="pt-BR" sz="3200" dirty="0">
                <a:solidFill>
                  <a:srgbClr val="494949"/>
                </a:solidFill>
              </a:rPr>
              <a:t>, possibilitando com isto sua integração com esteiras de </a:t>
            </a:r>
            <a:r>
              <a:rPr lang="pt-BR" sz="3200" b="1" dirty="0">
                <a:solidFill>
                  <a:srgbClr val="494949"/>
                </a:solidFill>
              </a:rPr>
              <a:t>CI/CD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Penetration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Tests</a:t>
            </a:r>
            <a:r>
              <a:rPr lang="pt-BR" sz="3200" dirty="0">
                <a:solidFill>
                  <a:srgbClr val="494949"/>
                </a:solidFill>
              </a:rPr>
              <a:t> envolvem tanto o uso de automação, quanto checagens manuais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D8F0600-5079-447C-42FC-67C3A584B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9637" y="296386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897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Algumas soluções que envolvem licenciamento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28488" y="4990041"/>
            <a:ext cx="1043337" cy="932563"/>
          </a:xfrm>
        </p:spPr>
        <p:txBody>
          <a:bodyPr/>
          <a:lstStyle/>
          <a:p>
            <a:r>
              <a:rPr lang="pt-BR" sz="5400" dirty="0">
                <a:solidFill>
                  <a:srgbClr val="494949"/>
                </a:solidFill>
              </a:rPr>
              <a:t>...</a:t>
            </a:r>
          </a:p>
        </p:txBody>
      </p:sp>
      <p:pic>
        <p:nvPicPr>
          <p:cNvPr id="6" name="Imagem 5" descr="Ícone&#10;&#10;Descrição gerada automaticamente com confiança média">
            <a:extLst>
              <a:ext uri="{FF2B5EF4-FFF2-40B4-BE49-F238E27FC236}">
                <a16:creationId xmlns:a16="http://schemas.microsoft.com/office/drawing/2014/main" id="{DB1C2A1B-B6C1-7BCC-05CF-0EFD98875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3" r="2647" b="35757"/>
          <a:stretch/>
        </p:blipFill>
        <p:spPr>
          <a:xfrm>
            <a:off x="6256337" y="5178452"/>
            <a:ext cx="3390900" cy="700505"/>
          </a:xfrm>
          <a:prstGeom prst="rect">
            <a:avLst/>
          </a:prstGeom>
        </p:spPr>
      </p:pic>
      <p:pic>
        <p:nvPicPr>
          <p:cNvPr id="8" name="Imagem 7" descr="Desenho de animal com fundo preto&#10;&#10;Descrição gerada automaticamente com confiança média">
            <a:extLst>
              <a:ext uri="{FF2B5EF4-FFF2-40B4-BE49-F238E27FC236}">
                <a16:creationId xmlns:a16="http://schemas.microsoft.com/office/drawing/2014/main" id="{AABD5E69-4DF5-C27D-3A6D-E729F4C35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037" y="1538202"/>
            <a:ext cx="3478937" cy="1804213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89138AC6-64E8-842D-7A5A-A9937FB29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637" y="3067897"/>
            <a:ext cx="4700938" cy="217046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43672DC-70F2-EAAD-B458-0403640C8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4899" y="1818095"/>
            <a:ext cx="5105400" cy="1249802"/>
          </a:xfrm>
          <a:prstGeom prst="rect">
            <a:avLst/>
          </a:prstGeom>
        </p:spPr>
      </p:pic>
      <p:pic>
        <p:nvPicPr>
          <p:cNvPr id="16" name="Imagem 15" descr="Placa preta com letras brancas&#10;&#10;Descrição gerada automaticamente">
            <a:extLst>
              <a:ext uri="{FF2B5EF4-FFF2-40B4-BE49-F238E27FC236}">
                <a16:creationId xmlns:a16="http://schemas.microsoft.com/office/drawing/2014/main" id="{7CA74390-70FA-99E8-911E-EA3FBFA06A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499" t="9498" r="18499" b="35000"/>
          <a:stretch/>
        </p:blipFill>
        <p:spPr>
          <a:xfrm>
            <a:off x="1988823" y="3655373"/>
            <a:ext cx="2604673" cy="229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935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Algumas soluções gratuitas/open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source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DC8706B7-0C15-CD99-E8D6-E8291DC80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437" y="1690041"/>
            <a:ext cx="5702015" cy="1802655"/>
          </a:xfrm>
          <a:prstGeom prst="rect">
            <a:avLst/>
          </a:prstGeom>
        </p:spPr>
      </p:pic>
      <p:pic>
        <p:nvPicPr>
          <p:cNvPr id="19" name="Imagem 18" descr="Uma imagem contendo roda, desenho, relógio&#10;&#10;Descrição gerada automaticamente">
            <a:extLst>
              <a:ext uri="{FF2B5EF4-FFF2-40B4-BE49-F238E27FC236}">
                <a16:creationId xmlns:a16="http://schemas.microsoft.com/office/drawing/2014/main" id="{6332FFDE-96FC-BEB4-1019-811045F61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01" y="2215111"/>
            <a:ext cx="3759393" cy="752514"/>
          </a:xfrm>
          <a:prstGeom prst="rect">
            <a:avLst/>
          </a:prstGeom>
        </p:spPr>
      </p:pic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9041BF27-DFB0-7ACB-2325-C173731CA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7919" y="3919852"/>
            <a:ext cx="6218238" cy="2421567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75C71EE-4343-DA18-0E72-047060F30F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9037" y="3990853"/>
            <a:ext cx="2307980" cy="1928812"/>
          </a:xfrm>
          <a:prstGeom prst="rect">
            <a:avLst/>
          </a:prstGeom>
        </p:spPr>
      </p:pic>
      <p:pic>
        <p:nvPicPr>
          <p:cNvPr id="4" name="Imagem 3" descr="Placa de letreiro luminoso&#10;&#10;O conteúdo gerado por IA pode estar incorreto.">
            <a:extLst>
              <a:ext uri="{FF2B5EF4-FFF2-40B4-BE49-F238E27FC236}">
                <a16:creationId xmlns:a16="http://schemas.microsoft.com/office/drawing/2014/main" id="{38664277-0EC6-A363-6C74-3A3435897D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264" y="3522794"/>
            <a:ext cx="20859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437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APIsec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Scanner: implementando DAST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839199" cy="441967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Alternativa para </a:t>
            </a:r>
            <a:r>
              <a:rPr lang="pt-BR" sz="3200" b="1" dirty="0">
                <a:solidFill>
                  <a:srgbClr val="494949"/>
                </a:solidFill>
              </a:rPr>
              <a:t>DAST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Testes de </a:t>
            </a:r>
            <a:r>
              <a:rPr lang="pt-BR" sz="3200" b="1" dirty="0">
                <a:solidFill>
                  <a:srgbClr val="494949"/>
                </a:solidFill>
              </a:rPr>
              <a:t>sites </a:t>
            </a:r>
            <a:r>
              <a:rPr lang="pt-BR" sz="3200" dirty="0">
                <a:solidFill>
                  <a:srgbClr val="494949"/>
                </a:solidFill>
              </a:rPr>
              <a:t>e </a:t>
            </a:r>
            <a:r>
              <a:rPr lang="pt-BR" sz="3200" b="1" dirty="0">
                <a:solidFill>
                  <a:srgbClr val="494949"/>
                </a:solidFill>
              </a:rPr>
              <a:t>APIs REST</a:t>
            </a:r>
            <a:r>
              <a:rPr lang="pt-BR" sz="3200" dirty="0">
                <a:solidFill>
                  <a:srgbClr val="494949"/>
                </a:solidFill>
              </a:rPr>
              <a:t> em execução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Opção gratuita para testes mais simplificados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Site: </a:t>
            </a:r>
            <a:r>
              <a:rPr lang="pt-BR" sz="3200" dirty="0">
                <a:solidFill>
                  <a:srgbClr val="494949"/>
                </a:solidFill>
                <a:hlinkClick r:id="rId3"/>
              </a:rPr>
              <a:t>https://www.apisec.ai/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8" name="Imagem 7" descr="Ícone&#10;&#10;O conteúdo gerado por IA pode estar incorreto.">
            <a:extLst>
              <a:ext uri="{FF2B5EF4-FFF2-40B4-BE49-F238E27FC236}">
                <a16:creationId xmlns:a16="http://schemas.microsoft.com/office/drawing/2014/main" id="{F80398A8-BE5A-2C1F-4D76-A520BDC4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1037" y="2548766"/>
            <a:ext cx="2026945" cy="22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3556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OWASP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Dependency-Check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packages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 e bibliotecas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9601199" cy="535531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Análise de vulnerabilidades em </a:t>
            </a:r>
            <a:r>
              <a:rPr lang="pt-BR" sz="2800" b="1" dirty="0">
                <a:solidFill>
                  <a:srgbClr val="494949"/>
                </a:solidFill>
              </a:rPr>
              <a:t>pacotes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>
                <a:solidFill>
                  <a:srgbClr val="494949"/>
                </a:solidFill>
              </a:rPr>
              <a:t>bibliotecas</a:t>
            </a:r>
            <a:r>
              <a:rPr lang="pt-BR" sz="2800" dirty="0">
                <a:solidFill>
                  <a:srgbClr val="494949"/>
                </a:solidFill>
              </a:rPr>
              <a:t> utilizadas por projetos de software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Requer o uso de uma chave do </a:t>
            </a:r>
            <a:r>
              <a:rPr lang="pt-BR" sz="2800" b="1" dirty="0" err="1">
                <a:solidFill>
                  <a:srgbClr val="494949"/>
                </a:solidFill>
              </a:rPr>
              <a:t>National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Vulnerability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Database</a:t>
            </a:r>
            <a:r>
              <a:rPr lang="pt-BR" sz="2800" dirty="0">
                <a:solidFill>
                  <a:srgbClr val="494949"/>
                </a:solidFill>
              </a:rPr>
              <a:t>, projeto mantido pelo </a:t>
            </a:r>
            <a:r>
              <a:rPr lang="pt-BR" sz="2800" b="1" dirty="0">
                <a:solidFill>
                  <a:srgbClr val="494949"/>
                </a:solidFill>
              </a:rPr>
              <a:t>NIST - </a:t>
            </a:r>
            <a:r>
              <a:rPr lang="pt-BR" sz="2800" b="1" dirty="0" err="1">
                <a:solidFill>
                  <a:srgbClr val="494949"/>
                </a:solidFill>
              </a:rPr>
              <a:t>National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Institute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of</a:t>
            </a:r>
            <a:r>
              <a:rPr lang="pt-BR" sz="2800" b="1" dirty="0">
                <a:solidFill>
                  <a:srgbClr val="494949"/>
                </a:solidFill>
              </a:rPr>
              <a:t> Standards </a:t>
            </a:r>
            <a:r>
              <a:rPr lang="pt-BR" sz="2800" b="1" dirty="0" err="1">
                <a:solidFill>
                  <a:srgbClr val="494949"/>
                </a:solidFill>
              </a:rPr>
              <a:t>and</a:t>
            </a:r>
            <a:r>
              <a:rPr lang="pt-BR" sz="2800" b="1" dirty="0">
                <a:solidFill>
                  <a:srgbClr val="494949"/>
                </a:solidFill>
              </a:rPr>
              <a:t> Technology</a:t>
            </a:r>
            <a:r>
              <a:rPr lang="pt-BR" sz="2800" dirty="0">
                <a:solidFill>
                  <a:srgbClr val="494949"/>
                </a:solidFill>
              </a:rPr>
              <a:t> (órgão do governo norte-americano)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Suporte a </a:t>
            </a:r>
            <a:r>
              <a:rPr lang="pt-BR" sz="2800" b="1" dirty="0">
                <a:solidFill>
                  <a:srgbClr val="494949"/>
                </a:solidFill>
              </a:rPr>
              <a:t>múltiplas plataformas de desenvolvimento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Site: </a:t>
            </a:r>
            <a:r>
              <a:rPr lang="pt-BR" sz="2800" dirty="0">
                <a:solidFill>
                  <a:srgbClr val="494949"/>
                </a:solidFill>
                <a:hlinkClick r:id="rId3"/>
              </a:rPr>
              <a:t>https://owasp.org/www-project-dependency-check/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10" name="Imagem 9" descr="Texto&#10;&#10;Descrição gerada automaticamente com confiança baixa">
            <a:extLst>
              <a:ext uri="{FF2B5EF4-FFF2-40B4-BE49-F238E27FC236}">
                <a16:creationId xmlns:a16="http://schemas.microsoft.com/office/drawing/2014/main" id="{E7EFB919-EF8E-2FCA-F39F-52DC3D5CE4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156"/>
          <a:stretch/>
        </p:blipFill>
        <p:spPr>
          <a:xfrm>
            <a:off x="9799637" y="2715302"/>
            <a:ext cx="1981199" cy="190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3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Trivy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alternativa para containers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839199" cy="45797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Scanning</a:t>
            </a:r>
            <a:r>
              <a:rPr lang="pt-BR" sz="2800" dirty="0">
                <a:solidFill>
                  <a:srgbClr val="494949"/>
                </a:solidFill>
              </a:rPr>
              <a:t> de </a:t>
            </a:r>
            <a:r>
              <a:rPr lang="pt-BR" sz="2800" b="1" dirty="0">
                <a:solidFill>
                  <a:srgbClr val="494949"/>
                </a:solidFill>
              </a:rPr>
              <a:t>imagens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Dockerfiles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>
                <a:solidFill>
                  <a:srgbClr val="494949"/>
                </a:solidFill>
              </a:rPr>
              <a:t>arquivos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Identificação de vulnerabilidades como </a:t>
            </a:r>
            <a:r>
              <a:rPr lang="pt-BR" sz="2800" b="1" dirty="0">
                <a:solidFill>
                  <a:srgbClr val="494949"/>
                </a:solidFill>
              </a:rPr>
              <a:t>dependências desatualizadas</a:t>
            </a:r>
            <a:r>
              <a:rPr lang="pt-BR" sz="2800" dirty="0">
                <a:solidFill>
                  <a:srgbClr val="494949"/>
                </a:solidFill>
              </a:rPr>
              <a:t> (</a:t>
            </a:r>
            <a:r>
              <a:rPr lang="pt-BR" sz="2800" b="1" dirty="0">
                <a:solidFill>
                  <a:srgbClr val="494949"/>
                </a:solidFill>
              </a:rPr>
              <a:t>aplicação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>
                <a:solidFill>
                  <a:srgbClr val="494949"/>
                </a:solidFill>
              </a:rPr>
              <a:t>sistema operacional</a:t>
            </a:r>
            <a:r>
              <a:rPr lang="pt-BR" sz="2800" dirty="0">
                <a:solidFill>
                  <a:srgbClr val="494949"/>
                </a:solidFill>
              </a:rPr>
              <a:t>), </a:t>
            </a:r>
            <a:r>
              <a:rPr lang="pt-BR" sz="2800" b="1" dirty="0">
                <a:solidFill>
                  <a:srgbClr val="494949"/>
                </a:solidFill>
              </a:rPr>
              <a:t>configurações</a:t>
            </a:r>
            <a:r>
              <a:rPr lang="pt-BR" sz="2800" dirty="0">
                <a:solidFill>
                  <a:srgbClr val="494949"/>
                </a:solidFill>
              </a:rPr>
              <a:t> das imagens e até mesmo alguns tipos de </a:t>
            </a:r>
            <a:r>
              <a:rPr lang="pt-BR" sz="2800" b="1" dirty="0" err="1">
                <a:solidFill>
                  <a:srgbClr val="494949"/>
                </a:solidFill>
              </a:rPr>
              <a:t>secrets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Projeto </a:t>
            </a:r>
            <a:r>
              <a:rPr lang="pt-BR" sz="2800" b="1" dirty="0">
                <a:solidFill>
                  <a:srgbClr val="494949"/>
                </a:solidFill>
              </a:rPr>
              <a:t>open </a:t>
            </a:r>
            <a:r>
              <a:rPr lang="pt-BR" sz="2800" b="1" dirty="0" err="1">
                <a:solidFill>
                  <a:srgbClr val="494949"/>
                </a:solidFill>
              </a:rPr>
              <a:t>source</a:t>
            </a:r>
            <a:r>
              <a:rPr lang="pt-BR" sz="2800" dirty="0">
                <a:solidFill>
                  <a:srgbClr val="494949"/>
                </a:solidFill>
              </a:rPr>
              <a:t> mantido pela </a:t>
            </a:r>
            <a:r>
              <a:rPr lang="pt-BR" sz="2800" b="1" dirty="0" err="1">
                <a:solidFill>
                  <a:srgbClr val="494949"/>
                </a:solidFill>
              </a:rPr>
              <a:t>Acqua</a:t>
            </a:r>
            <a:r>
              <a:rPr lang="pt-BR" sz="2800" b="1" dirty="0">
                <a:solidFill>
                  <a:srgbClr val="494949"/>
                </a:solidFill>
              </a:rPr>
              <a:t> Security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Site: </a:t>
            </a:r>
            <a:r>
              <a:rPr lang="pt-BR" sz="2800" dirty="0">
                <a:solidFill>
                  <a:srgbClr val="494949"/>
                </a:solidFill>
                <a:hlinkClick r:id="rId3"/>
              </a:rPr>
              <a:t>https://trivy.dev/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5" name="Imagem 4" descr="Placa de letreiro luminoso&#10;&#10;O conteúdo gerado por IA pode estar incorreto.">
            <a:extLst>
              <a:ext uri="{FF2B5EF4-FFF2-40B4-BE49-F238E27FC236}">
                <a16:creationId xmlns:a16="http://schemas.microsoft.com/office/drawing/2014/main" id="{22A4A672-7386-C098-1057-FAADABC55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8637" y="2201862"/>
            <a:ext cx="20859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1159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0B63F-D44E-1932-7612-701D63054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16A00-2E31-E929-255A-E2252133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Docker Scout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C1C4B8-AF7C-1B8D-D4B3-33197E1998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443198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Análise de vulnerabilidades em imagens de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Similar ao projeto </a:t>
            </a:r>
            <a:r>
              <a:rPr lang="pt-BR" sz="2400" b="1" dirty="0" err="1">
                <a:solidFill>
                  <a:srgbClr val="494949"/>
                </a:solidFill>
              </a:rPr>
              <a:t>Trivy</a:t>
            </a: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Execução via </a:t>
            </a:r>
            <a:r>
              <a:rPr lang="pt-BR" sz="2400" b="1" dirty="0">
                <a:solidFill>
                  <a:srgbClr val="494949"/>
                </a:solidFill>
              </a:rPr>
              <a:t>CLI</a:t>
            </a:r>
            <a:r>
              <a:rPr lang="pt-BR" sz="2400" dirty="0">
                <a:solidFill>
                  <a:srgbClr val="494949"/>
                </a:solidFill>
              </a:rPr>
              <a:t> ou </a:t>
            </a:r>
            <a:r>
              <a:rPr lang="pt-BR" sz="2400" b="1" dirty="0">
                <a:solidFill>
                  <a:srgbClr val="494949"/>
                </a:solidFill>
              </a:rPr>
              <a:t>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Resultados podem ser publicados em formatos como </a:t>
            </a:r>
            <a:r>
              <a:rPr lang="pt-BR" sz="2400" b="1" dirty="0">
                <a:solidFill>
                  <a:srgbClr val="494949"/>
                </a:solidFill>
              </a:rPr>
              <a:t>SARIF (</a:t>
            </a:r>
            <a:r>
              <a:rPr lang="pt-BR" sz="2400" b="1" dirty="0" err="1">
                <a:solidFill>
                  <a:srgbClr val="494949"/>
                </a:solidFill>
              </a:rPr>
              <a:t>Static</a:t>
            </a:r>
            <a:r>
              <a:rPr lang="pt-BR" sz="2400" b="1" dirty="0">
                <a:solidFill>
                  <a:srgbClr val="494949"/>
                </a:solidFill>
              </a:rPr>
              <a:t> </a:t>
            </a:r>
            <a:r>
              <a:rPr lang="pt-BR" sz="2400" b="1" dirty="0" err="1">
                <a:solidFill>
                  <a:srgbClr val="494949"/>
                </a:solidFill>
              </a:rPr>
              <a:t>Analysis</a:t>
            </a:r>
            <a:r>
              <a:rPr lang="pt-BR" sz="2400" b="1" dirty="0">
                <a:solidFill>
                  <a:srgbClr val="494949"/>
                </a:solidFill>
              </a:rPr>
              <a:t> </a:t>
            </a:r>
            <a:r>
              <a:rPr lang="pt-BR" sz="2400" b="1" dirty="0" err="1">
                <a:solidFill>
                  <a:srgbClr val="494949"/>
                </a:solidFill>
              </a:rPr>
              <a:t>Results</a:t>
            </a:r>
            <a:r>
              <a:rPr lang="pt-BR" sz="2400" b="1" dirty="0">
                <a:solidFill>
                  <a:srgbClr val="494949"/>
                </a:solidFill>
              </a:rPr>
              <a:t> </a:t>
            </a:r>
            <a:r>
              <a:rPr lang="pt-BR" sz="2400" b="1" dirty="0" err="1">
                <a:solidFill>
                  <a:srgbClr val="494949"/>
                </a:solidFill>
              </a:rPr>
              <a:t>Interchange</a:t>
            </a:r>
            <a:r>
              <a:rPr lang="pt-BR" sz="2400" b="1" dirty="0">
                <a:solidFill>
                  <a:srgbClr val="494949"/>
                </a:solidFill>
              </a:rPr>
              <a:t> Format)</a:t>
            </a:r>
            <a:r>
              <a:rPr lang="pt-BR" sz="2400" dirty="0">
                <a:solidFill>
                  <a:srgbClr val="494949"/>
                </a:solidFill>
              </a:rPr>
              <a:t> e </a:t>
            </a:r>
            <a:r>
              <a:rPr lang="pt-BR" sz="2400" b="1" dirty="0" err="1">
                <a:solidFill>
                  <a:srgbClr val="494949"/>
                </a:solidFill>
              </a:rPr>
              <a:t>Markdown</a:t>
            </a: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Site:</a:t>
            </a:r>
            <a:r>
              <a:rPr lang="pt-BR" sz="2400" dirty="0">
                <a:solidFill>
                  <a:srgbClr val="494949"/>
                </a:solidFill>
              </a:rPr>
              <a:t> </a:t>
            </a:r>
            <a:r>
              <a:rPr lang="pt-BR" sz="2400" dirty="0">
                <a:solidFill>
                  <a:srgbClr val="494949"/>
                </a:solidFill>
                <a:hlinkClick r:id="rId3"/>
              </a:rPr>
              <a:t>https://docs.docker.com/scout/</a:t>
            </a:r>
            <a:endParaRPr lang="pt-BR" sz="2400" b="1" dirty="0">
              <a:solidFill>
                <a:srgbClr val="494949"/>
              </a:solidFill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C936B1B-A555-A0A7-44E8-3D70F82CC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7237" y="1668935"/>
            <a:ext cx="2261276" cy="178569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96DB7876-85ED-E716-73BC-C166846CA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1837" y="3415237"/>
            <a:ext cx="1892988" cy="189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951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gitleaks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: encontrando segredos no código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249" y="1592262"/>
            <a:ext cx="8178239" cy="324396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Também </a:t>
            </a:r>
            <a:r>
              <a:rPr lang="pt-BR" sz="2800" b="1" dirty="0">
                <a:solidFill>
                  <a:srgbClr val="494949"/>
                </a:solidFill>
              </a:rPr>
              <a:t>open </a:t>
            </a:r>
            <a:r>
              <a:rPr lang="pt-BR" sz="2800" b="1" dirty="0" err="1">
                <a:solidFill>
                  <a:srgbClr val="494949"/>
                </a:solidFill>
              </a:rPr>
              <a:t>source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Capacidade de </a:t>
            </a:r>
            <a:r>
              <a:rPr lang="pt-BR" sz="2800" b="1" dirty="0">
                <a:solidFill>
                  <a:srgbClr val="494949"/>
                </a:solidFill>
              </a:rPr>
              <a:t>varrer toda uma estrutura de diretórios</a:t>
            </a:r>
            <a:r>
              <a:rPr lang="pt-BR" sz="2800" dirty="0">
                <a:solidFill>
                  <a:srgbClr val="494949"/>
                </a:solidFill>
              </a:rPr>
              <a:t> e apontar </a:t>
            </a:r>
            <a:r>
              <a:rPr lang="pt-BR" sz="2800" dirty="0" err="1">
                <a:solidFill>
                  <a:srgbClr val="494949"/>
                </a:solidFill>
              </a:rPr>
              <a:t>secrets</a:t>
            </a:r>
            <a:r>
              <a:rPr lang="pt-BR" sz="2800" dirty="0">
                <a:solidFill>
                  <a:srgbClr val="494949"/>
                </a:solidFill>
              </a:rPr>
              <a:t>/credenciais encontrados</a:t>
            </a:r>
          </a:p>
          <a:p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Site: </a:t>
            </a:r>
            <a:r>
              <a:rPr lang="pt-BR" sz="2800" dirty="0">
                <a:solidFill>
                  <a:srgbClr val="494949"/>
                </a:solidFill>
                <a:hlinkClick r:id="rId3"/>
              </a:rPr>
              <a:t>https://github.com/gitleaks/gitleaks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025A543-27DB-DEEA-D95B-DA1B60CE2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637" y="2125662"/>
            <a:ext cx="2638793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0190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Checkov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testando seu código de infraestrutura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839199" cy="380411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Scanning</a:t>
            </a:r>
            <a:r>
              <a:rPr lang="pt-BR" sz="2800" dirty="0">
                <a:solidFill>
                  <a:srgbClr val="494949"/>
                </a:solidFill>
              </a:rPr>
              <a:t> voltado a </a:t>
            </a:r>
            <a:r>
              <a:rPr lang="pt-BR" sz="2800" b="1" dirty="0" err="1">
                <a:solidFill>
                  <a:srgbClr val="494949"/>
                </a:solidFill>
              </a:rPr>
              <a:t>IaC</a:t>
            </a:r>
            <a:r>
              <a:rPr lang="pt-BR" sz="2800" b="1" dirty="0">
                <a:solidFill>
                  <a:srgbClr val="494949"/>
                </a:solidFill>
              </a:rPr>
              <a:t> (</a:t>
            </a:r>
            <a:r>
              <a:rPr lang="pt-BR" sz="2800" b="1" dirty="0" err="1">
                <a:solidFill>
                  <a:srgbClr val="494949"/>
                </a:solidFill>
              </a:rPr>
              <a:t>Infrastructure</a:t>
            </a:r>
            <a:r>
              <a:rPr lang="pt-BR" sz="2800" b="1" dirty="0">
                <a:solidFill>
                  <a:srgbClr val="494949"/>
                </a:solidFill>
              </a:rPr>
              <a:t> as </a:t>
            </a:r>
            <a:r>
              <a:rPr lang="pt-BR" sz="2800" b="1" dirty="0" err="1">
                <a:solidFill>
                  <a:srgbClr val="494949"/>
                </a:solidFill>
              </a:rPr>
              <a:t>Code</a:t>
            </a:r>
            <a:r>
              <a:rPr lang="pt-BR" sz="28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Suporte a </a:t>
            </a:r>
            <a:r>
              <a:rPr lang="pt-BR" sz="2800" b="1" dirty="0" err="1">
                <a:solidFill>
                  <a:srgbClr val="494949"/>
                </a:solidFill>
              </a:rPr>
              <a:t>Kubernetes</a:t>
            </a:r>
            <a:r>
              <a:rPr lang="pt-BR" sz="2800" b="1" dirty="0">
                <a:solidFill>
                  <a:srgbClr val="494949"/>
                </a:solidFill>
              </a:rPr>
              <a:t> (YAML), </a:t>
            </a:r>
            <a:r>
              <a:rPr lang="pt-BR" sz="2800" b="1" dirty="0" err="1">
                <a:solidFill>
                  <a:srgbClr val="494949"/>
                </a:solidFill>
              </a:rPr>
              <a:t>Terraform</a:t>
            </a:r>
            <a:r>
              <a:rPr lang="pt-BR" sz="2800" b="1" dirty="0">
                <a:solidFill>
                  <a:srgbClr val="494949"/>
                </a:solidFill>
              </a:rPr>
              <a:t>, AWS Cloud </a:t>
            </a:r>
            <a:r>
              <a:rPr lang="pt-BR" sz="2800" b="1" dirty="0" err="1">
                <a:solidFill>
                  <a:srgbClr val="494949"/>
                </a:solidFill>
              </a:rPr>
              <a:t>Formation</a:t>
            </a:r>
            <a:r>
              <a:rPr lang="pt-BR" sz="2800" b="1" dirty="0">
                <a:solidFill>
                  <a:srgbClr val="494949"/>
                </a:solidFill>
              </a:rPr>
              <a:t>, Azure ARM </a:t>
            </a:r>
            <a:r>
              <a:rPr lang="pt-BR" sz="2800" b="1" dirty="0" err="1">
                <a:solidFill>
                  <a:srgbClr val="494949"/>
                </a:solidFill>
              </a:rPr>
              <a:t>Templates</a:t>
            </a:r>
            <a:r>
              <a:rPr lang="pt-BR" sz="2800" b="1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Dockerfile</a:t>
            </a:r>
            <a:r>
              <a:rPr lang="pt-BR" sz="2800" dirty="0">
                <a:solidFill>
                  <a:srgbClr val="494949"/>
                </a:solidFill>
              </a:rPr>
              <a:t>...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Projeto </a:t>
            </a:r>
            <a:r>
              <a:rPr lang="pt-BR" sz="2800" b="1" dirty="0">
                <a:solidFill>
                  <a:srgbClr val="494949"/>
                </a:solidFill>
              </a:rPr>
              <a:t>open </a:t>
            </a:r>
            <a:r>
              <a:rPr lang="pt-BR" sz="2800" b="1" dirty="0" err="1">
                <a:solidFill>
                  <a:srgbClr val="494949"/>
                </a:solidFill>
              </a:rPr>
              <a:t>source</a:t>
            </a:r>
            <a:r>
              <a:rPr lang="pt-BR" sz="2800" dirty="0">
                <a:solidFill>
                  <a:srgbClr val="494949"/>
                </a:solidFill>
              </a:rPr>
              <a:t> mantido pela </a:t>
            </a:r>
            <a:r>
              <a:rPr lang="pt-BR" sz="2800" b="1" dirty="0">
                <a:solidFill>
                  <a:srgbClr val="494949"/>
                </a:solidFill>
              </a:rPr>
              <a:t>Prisma Cloud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Site: </a:t>
            </a:r>
            <a:r>
              <a:rPr lang="pt-BR" sz="2800" dirty="0">
                <a:solidFill>
                  <a:srgbClr val="494949"/>
                </a:solidFill>
                <a:hlinkClick r:id="rId3"/>
              </a:rPr>
              <a:t>https://www.checkov.io/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5" name="Imagem 4" descr="Uma imagem contendo roda, desenho, relógio&#10;&#10;Descrição gerada automaticamente">
            <a:extLst>
              <a:ext uri="{FF2B5EF4-FFF2-40B4-BE49-F238E27FC236}">
                <a16:creationId xmlns:a16="http://schemas.microsoft.com/office/drawing/2014/main" id="{28FD8F96-8B87-3F19-C826-F2A9EE1FB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926" y="3197205"/>
            <a:ext cx="2998038" cy="60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861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CD29B-4786-50B1-0BD9-33E9D2AAE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D129A7-EC79-5236-CBB4-E01FEA94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KICS: uma alternativa para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IaC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051BFF7-2D31-FE2F-CCDE-8372D64B33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6781799" cy="535531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Scanning</a:t>
            </a:r>
            <a:r>
              <a:rPr lang="pt-BR" sz="2800" dirty="0">
                <a:solidFill>
                  <a:srgbClr val="494949"/>
                </a:solidFill>
              </a:rPr>
              <a:t> voltado a </a:t>
            </a:r>
            <a:r>
              <a:rPr lang="pt-BR" sz="2800" b="1" dirty="0" err="1">
                <a:solidFill>
                  <a:srgbClr val="494949"/>
                </a:solidFill>
              </a:rPr>
              <a:t>IaC</a:t>
            </a:r>
            <a:r>
              <a:rPr lang="pt-BR" sz="2800" b="1" dirty="0">
                <a:solidFill>
                  <a:srgbClr val="494949"/>
                </a:solidFill>
              </a:rPr>
              <a:t> (</a:t>
            </a:r>
            <a:r>
              <a:rPr lang="pt-BR" sz="2800" b="1" dirty="0" err="1">
                <a:solidFill>
                  <a:srgbClr val="494949"/>
                </a:solidFill>
              </a:rPr>
              <a:t>Infrastructure</a:t>
            </a:r>
            <a:r>
              <a:rPr lang="pt-BR" sz="2800" b="1" dirty="0">
                <a:solidFill>
                  <a:srgbClr val="494949"/>
                </a:solidFill>
              </a:rPr>
              <a:t> as </a:t>
            </a:r>
            <a:r>
              <a:rPr lang="pt-BR" sz="2800" b="1" dirty="0" err="1">
                <a:solidFill>
                  <a:srgbClr val="494949"/>
                </a:solidFill>
              </a:rPr>
              <a:t>Code</a:t>
            </a:r>
            <a:r>
              <a:rPr lang="pt-BR" sz="28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Suporte a </a:t>
            </a:r>
            <a:r>
              <a:rPr lang="pt-BR" sz="2800" b="1" dirty="0" err="1">
                <a:solidFill>
                  <a:srgbClr val="494949"/>
                </a:solidFill>
              </a:rPr>
              <a:t>Kubernetes</a:t>
            </a:r>
            <a:r>
              <a:rPr lang="pt-BR" sz="2800" b="1" dirty="0">
                <a:solidFill>
                  <a:srgbClr val="494949"/>
                </a:solidFill>
              </a:rPr>
              <a:t> (YAML), </a:t>
            </a:r>
            <a:r>
              <a:rPr lang="pt-BR" sz="2800" b="1" dirty="0" err="1">
                <a:solidFill>
                  <a:srgbClr val="494949"/>
                </a:solidFill>
              </a:rPr>
              <a:t>Terraform</a:t>
            </a:r>
            <a:r>
              <a:rPr lang="pt-BR" sz="2800" b="1" dirty="0">
                <a:solidFill>
                  <a:srgbClr val="494949"/>
                </a:solidFill>
              </a:rPr>
              <a:t>, AWS Cloud </a:t>
            </a:r>
            <a:r>
              <a:rPr lang="pt-BR" sz="2800" b="1" dirty="0" err="1">
                <a:solidFill>
                  <a:srgbClr val="494949"/>
                </a:solidFill>
              </a:rPr>
              <a:t>Formation</a:t>
            </a:r>
            <a:r>
              <a:rPr lang="pt-BR" sz="2800" b="1" dirty="0">
                <a:solidFill>
                  <a:srgbClr val="494949"/>
                </a:solidFill>
              </a:rPr>
              <a:t>, Azure ARM </a:t>
            </a:r>
            <a:r>
              <a:rPr lang="pt-BR" sz="2800" b="1" dirty="0" err="1">
                <a:solidFill>
                  <a:srgbClr val="494949"/>
                </a:solidFill>
              </a:rPr>
              <a:t>Templates</a:t>
            </a:r>
            <a:r>
              <a:rPr lang="pt-BR" sz="2800" b="1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Dockerfile</a:t>
            </a:r>
            <a:r>
              <a:rPr lang="pt-BR" sz="2800" b="1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OpenAPI</a:t>
            </a:r>
            <a:r>
              <a:rPr lang="pt-BR" sz="2800" dirty="0">
                <a:solidFill>
                  <a:srgbClr val="494949"/>
                </a:solidFill>
              </a:rPr>
              <a:t>...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Projeto </a:t>
            </a:r>
            <a:r>
              <a:rPr lang="pt-BR" sz="2800" b="1" dirty="0">
                <a:solidFill>
                  <a:srgbClr val="494949"/>
                </a:solidFill>
              </a:rPr>
              <a:t>open </a:t>
            </a:r>
            <a:r>
              <a:rPr lang="pt-BR" sz="2800" b="1" dirty="0" err="1">
                <a:solidFill>
                  <a:srgbClr val="494949"/>
                </a:solidFill>
              </a:rPr>
              <a:t>source</a:t>
            </a:r>
            <a:r>
              <a:rPr lang="pt-BR" sz="2800" dirty="0">
                <a:solidFill>
                  <a:srgbClr val="494949"/>
                </a:solidFill>
              </a:rPr>
              <a:t> mantido pela </a:t>
            </a:r>
            <a:r>
              <a:rPr lang="pt-BR" sz="2800" b="1" dirty="0" err="1">
                <a:solidFill>
                  <a:srgbClr val="494949"/>
                </a:solidFill>
              </a:rPr>
              <a:t>Checkmarx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Site: </a:t>
            </a:r>
            <a:r>
              <a:rPr lang="pt-BR" sz="2800" dirty="0">
                <a:solidFill>
                  <a:srgbClr val="494949"/>
                </a:solidFill>
                <a:hlinkClick r:id="rId3"/>
              </a:rPr>
              <a:t>https://www.kics.io/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CC9FD154-87D3-1BBA-6E18-1E91833DA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237" y="2325037"/>
            <a:ext cx="6218238" cy="242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823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058862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Captain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APISEC U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Ambassador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23" y="503282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630" y="4702305"/>
            <a:ext cx="1403451" cy="14034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C07B8D-D885-A29F-54DF-949F73653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809" y="4639663"/>
            <a:ext cx="1600799" cy="1600799"/>
          </a:xfrm>
          <a:prstGeom prst="rect">
            <a:avLst/>
          </a:prstGeom>
        </p:spPr>
      </p:pic>
      <p:pic>
        <p:nvPicPr>
          <p:cNvPr id="7" name="Imagem 6" descr="Placa azul com letras brancas&#10;&#10;O conteúdo gerado por IA pode estar incorreto.">
            <a:extLst>
              <a:ext uri="{FF2B5EF4-FFF2-40B4-BE49-F238E27FC236}">
                <a16:creationId xmlns:a16="http://schemas.microsoft.com/office/drawing/2014/main" id="{CAB713EA-9E3B-51D0-845C-81E073A9D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9901" y="4324841"/>
            <a:ext cx="1699365" cy="1699365"/>
          </a:xfrm>
          <a:prstGeom prst="rect">
            <a:avLst/>
          </a:prstGeom>
        </p:spPr>
      </p:pic>
      <p:pic>
        <p:nvPicPr>
          <p:cNvPr id="4" name="Imagem 3" descr="Código QR&#10;&#10;O conteúdo gerado por IA pode estar incorreto.">
            <a:extLst>
              <a:ext uri="{FF2B5EF4-FFF2-40B4-BE49-F238E27FC236}">
                <a16:creationId xmlns:a16="http://schemas.microsoft.com/office/drawing/2014/main" id="{D58C7CEE-9AAE-6B90-9DC4-80CD1A771B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5237" y="3291903"/>
            <a:ext cx="2768301" cy="276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3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B50D-1EC0-4388-5121-5239BD5CF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E9922-DA78-AFC2-5C14-0C6B41ACD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Vulnerabilidades em clusters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D93ED6-F2A3-79F7-F0E6-84E2832B5A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11506199" cy="294234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Análises detectando falhas de configuração e vulnerabilidade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Popeye: </a:t>
            </a:r>
            <a:r>
              <a:rPr lang="pt-BR" sz="2800" b="1" dirty="0">
                <a:solidFill>
                  <a:srgbClr val="494949"/>
                </a:solidFill>
                <a:hlinkClick r:id="rId3"/>
              </a:rPr>
              <a:t>https://github.com/derailed/popeye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Kubescape</a:t>
            </a:r>
            <a:r>
              <a:rPr lang="pt-BR" sz="2800" b="1" dirty="0">
                <a:solidFill>
                  <a:srgbClr val="494949"/>
                </a:solidFill>
              </a:rPr>
              <a:t>: </a:t>
            </a:r>
            <a:r>
              <a:rPr lang="pt-BR" sz="2800" b="1" dirty="0">
                <a:solidFill>
                  <a:srgbClr val="494949"/>
                </a:solidFill>
                <a:hlinkClick r:id="rId4"/>
              </a:rPr>
              <a:t>https://kubescape.io/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6360DF9-12A1-2AC5-9AE9-32D97890C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4037" y="4259262"/>
            <a:ext cx="2307980" cy="192881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3F4BAFB-3C7A-A0DE-6F10-BE36A164D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659" y="4226547"/>
            <a:ext cx="1866901" cy="186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4492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54E5F-F0FA-ABB9-5053-CA4B595DC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1C60C-9DED-8B6D-D5D8-079882DA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Vulnerabilidades em Apps Mobile: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MobSF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A67447-9AD2-ED03-5B5E-C876CEF15E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11506199" cy="333014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Mobile Security Framework (</a:t>
            </a:r>
            <a:r>
              <a:rPr lang="pt-BR" sz="2800" b="1" dirty="0" err="1">
                <a:solidFill>
                  <a:srgbClr val="494949"/>
                </a:solidFill>
              </a:rPr>
              <a:t>MobSF</a:t>
            </a:r>
            <a:r>
              <a:rPr lang="pt-BR" sz="28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Análises detectando problemas de implementação, sistemas operacionais (</a:t>
            </a:r>
            <a:r>
              <a:rPr lang="pt-BR" sz="2800" b="1" dirty="0">
                <a:solidFill>
                  <a:srgbClr val="494949"/>
                </a:solidFill>
              </a:rPr>
              <a:t>Android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>
                <a:solidFill>
                  <a:srgbClr val="494949"/>
                </a:solidFill>
              </a:rPr>
              <a:t>iOS</a:t>
            </a:r>
            <a:r>
              <a:rPr lang="pt-BR" sz="2800" dirty="0">
                <a:solidFill>
                  <a:srgbClr val="494949"/>
                </a:solidFill>
              </a:rPr>
              <a:t>), </a:t>
            </a:r>
            <a:r>
              <a:rPr lang="pt-BR" sz="2800" dirty="0" err="1">
                <a:solidFill>
                  <a:srgbClr val="494949"/>
                </a:solidFill>
              </a:rPr>
              <a:t>packages</a:t>
            </a:r>
            <a:r>
              <a:rPr lang="pt-BR" sz="2800" dirty="0">
                <a:solidFill>
                  <a:srgbClr val="494949"/>
                </a:solidFill>
              </a:rPr>
              <a:t> desatualizados...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Site: </a:t>
            </a:r>
            <a:r>
              <a:rPr lang="pt-BR" sz="2800" b="1" dirty="0">
                <a:solidFill>
                  <a:srgbClr val="494949"/>
                </a:solidFill>
                <a:hlinkClick r:id="rId3"/>
              </a:rPr>
              <a:t>https://github.com/MobSF/Mobile-Security-Framework-MobSF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EBC268F-A396-870D-5FF8-93813734C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837" y="4631976"/>
            <a:ext cx="5219700" cy="180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2294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4AF5E-0B5E-0B40-3606-32302DAD9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022405A2-C332-4347-E5C6-E6B2BA51832B}"/>
              </a:ext>
            </a:extLst>
          </p:cNvPr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C465B1A7-5D0A-CDD2-9A62-722AD45DF172}"/>
                </a:ext>
              </a:extLst>
            </p:cNvPr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CD72901A-AD5D-026A-BE30-5D7E84367DF9}"/>
                </a:ext>
              </a:extLst>
            </p:cNvPr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D20AC9-E6D0-BC97-27EC-853E81429B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5A0B0298-D157-BCA6-9EBA-F7124D86F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278062"/>
            <a:ext cx="4876800" cy="2179058"/>
          </a:xfrm>
        </p:spPr>
        <p:txBody>
          <a:bodyPr/>
          <a:lstStyle/>
          <a:p>
            <a:r>
              <a:rPr lang="pt-BR" dirty="0"/>
              <a:t>EXEMPLOS PRÁTICOS</a:t>
            </a:r>
          </a:p>
        </p:txBody>
      </p:sp>
    </p:spTree>
    <p:extLst>
      <p:ext uri="{BB962C8B-B14F-4D97-AF65-F5344CB8AC3E}">
        <p14:creationId xmlns:p14="http://schemas.microsoft.com/office/powerpoint/2010/main" val="216797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C0E34-297F-9BB1-CADF-A4739743B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04411D-950A-7058-0AD4-D7DB2655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9CFD4C5-C1F3-381A-0CD7-396EF4C51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8896" y="4823690"/>
            <a:ext cx="1528320" cy="152832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1E182EB9-CDF4-F2E7-0B55-F5EF43084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3854" y="4834625"/>
            <a:ext cx="1607926" cy="1607926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AB9CAFE-B029-72ED-D9ED-E1A5B1BD3A51}"/>
              </a:ext>
            </a:extLst>
          </p:cNvPr>
          <p:cNvSpPr>
            <a:spLocks noGrp="1"/>
          </p:cNvSpPr>
          <p:nvPr/>
        </p:nvSpPr>
        <p:spPr>
          <a:xfrm>
            <a:off x="1227137" y="4030662"/>
            <a:ext cx="9982201" cy="62786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100" b="1" dirty="0">
                <a:solidFill>
                  <a:schemeClr val="bg1"/>
                </a:solidFill>
              </a:rPr>
              <a:t>github.com/renatogroffe/sast-dast_devpira-festival-2025</a:t>
            </a:r>
          </a:p>
        </p:txBody>
      </p:sp>
      <p:sp>
        <p:nvSpPr>
          <p:cNvPr id="3" name="Nosso Propsito">
            <a:extLst>
              <a:ext uri="{FF2B5EF4-FFF2-40B4-BE49-F238E27FC236}">
                <a16:creationId xmlns:a16="http://schemas.microsoft.com/office/drawing/2014/main" id="{4D56DABB-DC81-D616-C38C-DD9DF61FCED7}"/>
              </a:ext>
            </a:extLst>
          </p:cNvPr>
          <p:cNvSpPr/>
          <p:nvPr/>
        </p:nvSpPr>
        <p:spPr>
          <a:xfrm>
            <a:off x="7970837" y="1887075"/>
            <a:ext cx="5100108" cy="152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1667"/>
              </a:lnSpc>
              <a:spcAft>
                <a:spcPts val="11004"/>
              </a:spcAft>
            </a:pP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Deixem um</a:t>
            </a:r>
            <a:b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</a:b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star </a:t>
            </a: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Regular" pitchFamily="34" charset="0"/>
                <a:cs typeface="Maven Pro Regular" pitchFamily="34" charset="-120"/>
              </a:rPr>
              <a:t>⭐</a:t>
            </a: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 </a:t>
            </a:r>
            <a:r>
              <a:rPr lang="en-US" sz="3600" dirty="0" err="1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apoiando</a:t>
            </a:r>
            <a:endParaRPr lang="pt-BR" sz="3600" dirty="0">
              <a:solidFill>
                <a:schemeClr val="tx1">
                  <a:lumMod val="75000"/>
                </a:schemeClr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pic>
        <p:nvPicPr>
          <p:cNvPr id="8" name="Imagem 7" descr="Código QR&#10;&#10;O conteúdo gerado por IA pode estar incorreto.">
            <a:extLst>
              <a:ext uri="{FF2B5EF4-FFF2-40B4-BE49-F238E27FC236}">
                <a16:creationId xmlns:a16="http://schemas.microsoft.com/office/drawing/2014/main" id="{10B9ACBF-C4EE-701C-2C8D-F90D3C6AD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705" y="1140100"/>
            <a:ext cx="2659063" cy="265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1981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5E5AD-2090-69C8-FD96-59992D059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A5E69-6524-FF0E-A661-C4A596C26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5" y="2968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Certificações Gratuitas em Segurança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D8D5F901-A3B9-4C2A-D3B3-8CD578CC404F}"/>
              </a:ext>
            </a:extLst>
          </p:cNvPr>
          <p:cNvSpPr>
            <a:spLocks noGrp="1"/>
          </p:cNvSpPr>
          <p:nvPr/>
        </p:nvSpPr>
        <p:spPr>
          <a:xfrm>
            <a:off x="1227137" y="5861998"/>
            <a:ext cx="9982201" cy="68326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b="1" dirty="0">
                <a:solidFill>
                  <a:schemeClr val="bg1"/>
                </a:solidFill>
              </a:rPr>
              <a:t>www.apisecuniversity.com/#courses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9" name="Imagem 8" descr="Código QR&#10;&#10;O conteúdo gerado por IA pode estar incorreto.">
            <a:extLst>
              <a:ext uri="{FF2B5EF4-FFF2-40B4-BE49-F238E27FC236}">
                <a16:creationId xmlns:a16="http://schemas.microsoft.com/office/drawing/2014/main" id="{EE34E785-C649-0254-29C6-7C7E00FA0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637" y="1560075"/>
            <a:ext cx="3874373" cy="3874373"/>
          </a:xfrm>
          <a:prstGeom prst="rect">
            <a:avLst/>
          </a:prstGeom>
        </p:spPr>
      </p:pic>
      <p:pic>
        <p:nvPicPr>
          <p:cNvPr id="5" name="Imagem 4" descr="Placa azul com letras brancas em fundo preto&#10;&#10;O conteúdo gerado por IA pode estar incorreto.">
            <a:extLst>
              <a:ext uri="{FF2B5EF4-FFF2-40B4-BE49-F238E27FC236}">
                <a16:creationId xmlns:a16="http://schemas.microsoft.com/office/drawing/2014/main" id="{B94CD729-1B32-8CAC-902E-0BAD306F1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237" y="1363662"/>
            <a:ext cx="3874374" cy="3874374"/>
          </a:xfrm>
          <a:prstGeom prst="rect">
            <a:avLst/>
          </a:prstGeom>
        </p:spPr>
      </p:pic>
      <p:pic>
        <p:nvPicPr>
          <p:cNvPr id="6" name="Imagem 5" descr="Placa branca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05801034-77F9-C301-5567-FB3DDA3BC1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768" t="43569" r="13462" b="34797"/>
          <a:stretch>
            <a:fillRect/>
          </a:stretch>
        </p:blipFill>
        <p:spPr>
          <a:xfrm>
            <a:off x="7208837" y="3019042"/>
            <a:ext cx="2819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4147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481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D98BA-88D4-9686-83A1-33083A248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B8855D-185C-79EB-DF0D-2BAF797C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5" y="2968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Certificações Gratuitas em Segurança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591FA976-1BB4-CDE7-AC21-92068D1C197C}"/>
              </a:ext>
            </a:extLst>
          </p:cNvPr>
          <p:cNvSpPr>
            <a:spLocks noGrp="1"/>
          </p:cNvSpPr>
          <p:nvPr/>
        </p:nvSpPr>
        <p:spPr>
          <a:xfrm>
            <a:off x="1227137" y="3878262"/>
            <a:ext cx="9982201" cy="68326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b="1" dirty="0">
                <a:solidFill>
                  <a:schemeClr val="bg1"/>
                </a:solidFill>
              </a:rPr>
              <a:t>www.apisecuniversity.com/#courses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6" name="Imagem 5" descr="Uma imagem contendo objeto, relógio, placar, lendo&#10;&#10;O conteúdo gerado por IA pode estar incorreto.">
            <a:extLst>
              <a:ext uri="{FF2B5EF4-FFF2-40B4-BE49-F238E27FC236}">
                <a16:creationId xmlns:a16="http://schemas.microsoft.com/office/drawing/2014/main" id="{816198DA-D23A-F5F1-B5BA-6881527B6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237" y="4852294"/>
            <a:ext cx="4326096" cy="1635264"/>
          </a:xfrm>
          <a:prstGeom prst="rect">
            <a:avLst/>
          </a:prstGeom>
        </p:spPr>
      </p:pic>
      <p:pic>
        <p:nvPicPr>
          <p:cNvPr id="9" name="Imagem 8" descr="Código QR&#10;&#10;O conteúdo gerado por IA pode estar incorreto.">
            <a:extLst>
              <a:ext uri="{FF2B5EF4-FFF2-40B4-BE49-F238E27FC236}">
                <a16:creationId xmlns:a16="http://schemas.microsoft.com/office/drawing/2014/main" id="{3A00999C-5C0C-5787-9730-01AF7B604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160" y="1214437"/>
            <a:ext cx="2508250" cy="25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746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90B6535-68FD-668F-69E6-EF18AC68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8896" y="4823690"/>
            <a:ext cx="1528320" cy="152832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81CD863-9B99-FAD9-84DF-C82D08691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3854" y="4834625"/>
            <a:ext cx="1607926" cy="1607926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02D58734-920C-E960-1401-72AF8DCB24E9}"/>
              </a:ext>
            </a:extLst>
          </p:cNvPr>
          <p:cNvSpPr>
            <a:spLocks noGrp="1"/>
          </p:cNvSpPr>
          <p:nvPr/>
        </p:nvSpPr>
        <p:spPr>
          <a:xfrm>
            <a:off x="1227137" y="4030662"/>
            <a:ext cx="9982201" cy="62786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100" b="1" dirty="0">
                <a:solidFill>
                  <a:schemeClr val="bg1"/>
                </a:solidFill>
              </a:rPr>
              <a:t>github.com/renatogroffe/sast-dast_devpira-festival-2025</a:t>
            </a:r>
          </a:p>
        </p:txBody>
      </p:sp>
      <p:sp>
        <p:nvSpPr>
          <p:cNvPr id="3" name="Nosso Propsito">
            <a:extLst>
              <a:ext uri="{FF2B5EF4-FFF2-40B4-BE49-F238E27FC236}">
                <a16:creationId xmlns:a16="http://schemas.microsoft.com/office/drawing/2014/main" id="{0948E5EC-910E-B8C5-39D2-E2E25C61F4FD}"/>
              </a:ext>
            </a:extLst>
          </p:cNvPr>
          <p:cNvSpPr/>
          <p:nvPr/>
        </p:nvSpPr>
        <p:spPr>
          <a:xfrm>
            <a:off x="7970837" y="1887075"/>
            <a:ext cx="5100108" cy="152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1667"/>
              </a:lnSpc>
              <a:spcAft>
                <a:spcPts val="11004"/>
              </a:spcAft>
            </a:pP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Deixem um</a:t>
            </a:r>
            <a:b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</a:b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star </a:t>
            </a: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Regular" pitchFamily="34" charset="0"/>
                <a:cs typeface="Maven Pro Regular" pitchFamily="34" charset="-120"/>
              </a:rPr>
              <a:t>⭐</a:t>
            </a: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 </a:t>
            </a:r>
            <a:r>
              <a:rPr lang="en-US" sz="3600" dirty="0" err="1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apoiando</a:t>
            </a:r>
            <a:endParaRPr lang="pt-BR" sz="3600" dirty="0">
              <a:solidFill>
                <a:schemeClr val="tx1">
                  <a:lumMod val="75000"/>
                </a:schemeClr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pic>
        <p:nvPicPr>
          <p:cNvPr id="8" name="Imagem 7" descr="Código QR&#10;&#10;O conteúdo gerado por IA pode estar incorreto.">
            <a:extLst>
              <a:ext uri="{FF2B5EF4-FFF2-40B4-BE49-F238E27FC236}">
                <a16:creationId xmlns:a16="http://schemas.microsoft.com/office/drawing/2014/main" id="{55B8896E-10B7-7334-0C81-087A6126E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8705" y="1140100"/>
            <a:ext cx="2659063" cy="265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1793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810999" cy="190205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SAST e DAST: uma visão geral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Ferramentas para automação de testes de segurança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Exemplos práticos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7DBCA0C-E01B-F945-7060-B2E9945B0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1878" y="3911323"/>
            <a:ext cx="1738259" cy="173825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B78BF93-E39F-21A2-4F16-E3181B5D9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6837" y="3911323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Por que analisar a segurança do código?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1897062"/>
            <a:ext cx="8839199" cy="500906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300" dirty="0">
                <a:solidFill>
                  <a:srgbClr val="494949"/>
                </a:solidFill>
              </a:rPr>
              <a:t>Identificar de forma precoce vulnerabilidades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3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300" dirty="0">
                <a:solidFill>
                  <a:srgbClr val="494949"/>
                </a:solidFill>
              </a:rPr>
              <a:t>Evitar a exposição de informações sensíveis via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3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300" dirty="0">
                <a:solidFill>
                  <a:srgbClr val="494949"/>
                </a:solidFill>
              </a:rPr>
              <a:t>Diminuir o risco de ataques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3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300" dirty="0">
                <a:solidFill>
                  <a:srgbClr val="494949"/>
                </a:solidFill>
              </a:rPr>
              <a:t>Reduzir custos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300" dirty="0">
              <a:solidFill>
                <a:srgbClr val="494949"/>
              </a:solidFill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ED96EA6-6B0D-687C-65DF-CFCD12777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3437" y="2887662"/>
            <a:ext cx="1738259" cy="173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5083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BAFB8-B602-46BB-9F2C-2E78B3627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F2E6B0-FAB3-956F-554F-7F283A9D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Alguns problemas comuns...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D30A9D-1FE9-CB72-56B8-814740A0CB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1897062"/>
            <a:ext cx="8839199" cy="434888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300" dirty="0">
                <a:solidFill>
                  <a:srgbClr val="494949"/>
                </a:solidFill>
              </a:rPr>
              <a:t>Dependências desatualizadas e que podem levar a vulnerabilidades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3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300" dirty="0">
                <a:solidFill>
                  <a:srgbClr val="494949"/>
                </a:solidFill>
              </a:rPr>
              <a:t>Configurações e </a:t>
            </a:r>
            <a:r>
              <a:rPr lang="pt-BR" sz="3300" dirty="0" err="1">
                <a:solidFill>
                  <a:srgbClr val="494949"/>
                </a:solidFill>
              </a:rPr>
              <a:t>secrets</a:t>
            </a:r>
            <a:r>
              <a:rPr lang="pt-BR" sz="3300" dirty="0">
                <a:solidFill>
                  <a:srgbClr val="494949"/>
                </a:solidFill>
              </a:rPr>
              <a:t> expostos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3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300" dirty="0">
                <a:solidFill>
                  <a:srgbClr val="494949"/>
                </a:solidFill>
              </a:rPr>
              <a:t>APIs com problemas de autorização/autenticação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300" dirty="0">
              <a:solidFill>
                <a:srgbClr val="494949"/>
              </a:solidFill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1E263416-B0EF-E616-5AEC-05291F5EC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7636" y="2350155"/>
            <a:ext cx="1738259" cy="1738259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66583B9D-BE72-3401-D597-2A9369AAC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61495" y="431132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121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Como implementar segurança do código?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1520658"/>
            <a:ext cx="8839199" cy="456740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94949"/>
                </a:solidFill>
              </a:rPr>
              <a:t>Implementar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dirty="0" err="1">
                <a:solidFill>
                  <a:srgbClr val="494949"/>
                </a:solidFill>
              </a:rPr>
              <a:t>práticas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dirty="0" err="1">
                <a:solidFill>
                  <a:srgbClr val="494949"/>
                </a:solidFill>
              </a:rPr>
              <a:t>baseadas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dirty="0" err="1">
                <a:solidFill>
                  <a:srgbClr val="494949"/>
                </a:solidFill>
              </a:rPr>
              <a:t>em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b="1" dirty="0">
                <a:solidFill>
                  <a:srgbClr val="494949"/>
                </a:solidFill>
              </a:rPr>
              <a:t>SAST (Static Application Security Testing)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94949"/>
                </a:solidFill>
              </a:rPr>
              <a:t>Uso</a:t>
            </a:r>
            <a:r>
              <a:rPr lang="en-US" sz="3200" dirty="0">
                <a:solidFill>
                  <a:srgbClr val="494949"/>
                </a:solidFill>
              </a:rPr>
              <a:t> de </a:t>
            </a:r>
            <a:r>
              <a:rPr lang="en-US" sz="3200" dirty="0" err="1">
                <a:solidFill>
                  <a:srgbClr val="494949"/>
                </a:solidFill>
              </a:rPr>
              <a:t>automação</a:t>
            </a:r>
            <a:r>
              <a:rPr lang="en-US" sz="3200" dirty="0">
                <a:solidFill>
                  <a:srgbClr val="494949"/>
                </a:solidFill>
              </a:rPr>
              <a:t> sempre que </a:t>
            </a:r>
            <a:r>
              <a:rPr lang="en-US" sz="3200" dirty="0" err="1">
                <a:solidFill>
                  <a:srgbClr val="494949"/>
                </a:solidFill>
              </a:rPr>
              <a:t>possível</a:t>
            </a:r>
            <a:r>
              <a:rPr lang="en-US" sz="3200" dirty="0">
                <a:solidFill>
                  <a:srgbClr val="494949"/>
                </a:solidFill>
              </a:rPr>
              <a:t> (</a:t>
            </a:r>
            <a:r>
              <a:rPr lang="en-US" sz="3200" b="1" dirty="0">
                <a:solidFill>
                  <a:srgbClr val="494949"/>
                </a:solidFill>
              </a:rPr>
              <a:t>Azure DevOps</a:t>
            </a:r>
            <a:r>
              <a:rPr lang="en-US" sz="3200" dirty="0">
                <a:solidFill>
                  <a:srgbClr val="494949"/>
                </a:solidFill>
              </a:rPr>
              <a:t>, </a:t>
            </a:r>
            <a:r>
              <a:rPr lang="en-US" sz="3200" b="1" dirty="0">
                <a:solidFill>
                  <a:srgbClr val="494949"/>
                </a:solidFill>
              </a:rPr>
              <a:t>GitHub Actions</a:t>
            </a:r>
            <a:r>
              <a:rPr lang="en-US" sz="3200" dirty="0">
                <a:solidFill>
                  <a:srgbClr val="494949"/>
                </a:solidFill>
              </a:rPr>
              <a:t>, </a:t>
            </a:r>
            <a:r>
              <a:rPr lang="en-US" sz="3200" b="1" dirty="0">
                <a:solidFill>
                  <a:srgbClr val="494949"/>
                </a:solidFill>
              </a:rPr>
              <a:t>GitLab</a:t>
            </a:r>
            <a:r>
              <a:rPr lang="en-US" sz="3200" dirty="0">
                <a:solidFill>
                  <a:srgbClr val="494949"/>
                </a:solidFill>
              </a:rPr>
              <a:t>…)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94949"/>
                </a:solidFill>
              </a:rPr>
              <a:t>Existe</a:t>
            </a:r>
            <a:r>
              <a:rPr lang="en-US" sz="3200" dirty="0">
                <a:solidFill>
                  <a:srgbClr val="494949"/>
                </a:solidFill>
              </a:rPr>
              <a:t> um </a:t>
            </a:r>
            <a:r>
              <a:rPr lang="en-US" sz="3200" b="1" dirty="0" err="1">
                <a:solidFill>
                  <a:srgbClr val="494949"/>
                </a:solidFill>
              </a:rPr>
              <a:t>formato</a:t>
            </a:r>
            <a:r>
              <a:rPr lang="en-US" sz="3200" b="1" dirty="0">
                <a:solidFill>
                  <a:srgbClr val="494949"/>
                </a:solidFill>
              </a:rPr>
              <a:t> </a:t>
            </a:r>
            <a:r>
              <a:rPr lang="en-US" sz="3200" b="1" dirty="0" err="1">
                <a:solidFill>
                  <a:srgbClr val="494949"/>
                </a:solidFill>
              </a:rPr>
              <a:t>padronizado</a:t>
            </a:r>
            <a:r>
              <a:rPr lang="en-US" sz="3200" dirty="0">
                <a:solidFill>
                  <a:srgbClr val="494949"/>
                </a:solidFill>
              </a:rPr>
              <a:t> para a </a:t>
            </a:r>
            <a:r>
              <a:rPr lang="en-US" sz="3200" dirty="0" err="1">
                <a:solidFill>
                  <a:srgbClr val="494949"/>
                </a:solidFill>
              </a:rPr>
              <a:t>apresentação</a:t>
            </a:r>
            <a:r>
              <a:rPr lang="en-US" sz="3200" dirty="0">
                <a:solidFill>
                  <a:srgbClr val="494949"/>
                </a:solidFill>
              </a:rPr>
              <a:t> de </a:t>
            </a:r>
            <a:r>
              <a:rPr lang="en-US" sz="3200" dirty="0" err="1">
                <a:solidFill>
                  <a:srgbClr val="494949"/>
                </a:solidFill>
              </a:rPr>
              <a:t>resultados</a:t>
            </a:r>
            <a:r>
              <a:rPr lang="en-US" sz="3200" dirty="0">
                <a:solidFill>
                  <a:srgbClr val="494949"/>
                </a:solidFill>
              </a:rPr>
              <a:t> → </a:t>
            </a:r>
            <a:r>
              <a:rPr lang="en-US" sz="3200" b="1" dirty="0">
                <a:solidFill>
                  <a:srgbClr val="494949"/>
                </a:solidFill>
              </a:rPr>
              <a:t>SARIF (Static Analysis Results Interchange Format)</a:t>
            </a:r>
            <a:endParaRPr lang="pt-BR" sz="3200" b="1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9E89A1-A6A7-785F-9350-2E6700653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7636" y="1913786"/>
            <a:ext cx="1583476" cy="1583476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93691F87-39B6-9C2B-58CE-732E7E2F5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4437" y="3878262"/>
            <a:ext cx="1513763" cy="151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4753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E quanto a uma aplicação em execução?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1211262"/>
            <a:ext cx="8839199" cy="736817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Aplicações Web podem expor </a:t>
            </a:r>
            <a:r>
              <a:rPr lang="pt-BR" sz="3200" dirty="0" err="1">
                <a:solidFill>
                  <a:srgbClr val="494949"/>
                </a:solidFill>
              </a:rPr>
              <a:t>endpoints</a:t>
            </a:r>
            <a:r>
              <a:rPr lang="pt-BR" sz="3200" dirty="0">
                <a:solidFill>
                  <a:srgbClr val="494949"/>
                </a:solidFill>
              </a:rPr>
              <a:t> que seriam explorados em ataques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Problemas como </a:t>
            </a:r>
            <a:r>
              <a:rPr lang="pt-BR" sz="3200" b="1" dirty="0">
                <a:solidFill>
                  <a:srgbClr val="494949"/>
                </a:solidFill>
              </a:rPr>
              <a:t>Cross-</a:t>
            </a:r>
            <a:r>
              <a:rPr lang="pt-BR" sz="3200" b="1" dirty="0" err="1">
                <a:solidFill>
                  <a:srgbClr val="494949"/>
                </a:solidFill>
              </a:rPr>
              <a:t>Origin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Resource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Sharing</a:t>
            </a:r>
            <a:r>
              <a:rPr lang="pt-BR" sz="3200" b="1" dirty="0">
                <a:solidFill>
                  <a:srgbClr val="494949"/>
                </a:solidFill>
              </a:rPr>
              <a:t> (CORS)</a:t>
            </a:r>
            <a:r>
              <a:rPr lang="pt-BR" sz="3200" dirty="0">
                <a:solidFill>
                  <a:srgbClr val="494949"/>
                </a:solidFill>
              </a:rPr>
              <a:t>, </a:t>
            </a:r>
            <a:r>
              <a:rPr lang="pt-BR" sz="3200" b="1" dirty="0">
                <a:solidFill>
                  <a:srgbClr val="494949"/>
                </a:solidFill>
              </a:rPr>
              <a:t>Server-</a:t>
            </a:r>
            <a:r>
              <a:rPr lang="pt-BR" sz="3200" b="1" dirty="0" err="1">
                <a:solidFill>
                  <a:srgbClr val="494949"/>
                </a:solidFill>
              </a:rPr>
              <a:t>Side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Request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Forgery</a:t>
            </a:r>
            <a:r>
              <a:rPr lang="pt-BR" sz="3200" b="1" dirty="0">
                <a:solidFill>
                  <a:srgbClr val="494949"/>
                </a:solidFill>
              </a:rPr>
              <a:t> (SSRF)</a:t>
            </a:r>
            <a:r>
              <a:rPr lang="pt-BR" sz="3200" dirty="0">
                <a:solidFill>
                  <a:srgbClr val="494949"/>
                </a:solidFill>
              </a:rPr>
              <a:t> e </a:t>
            </a:r>
            <a:r>
              <a:rPr lang="pt-BR" sz="3200" b="1" dirty="0">
                <a:solidFill>
                  <a:srgbClr val="494949"/>
                </a:solidFill>
              </a:rPr>
              <a:t>exposição excessiva de dados</a:t>
            </a:r>
            <a:r>
              <a:rPr lang="pt-BR" sz="3200" dirty="0">
                <a:solidFill>
                  <a:srgbClr val="494949"/>
                </a:solidFill>
              </a:rPr>
              <a:t> também são portas de entrada de ataques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94949"/>
                </a:solidFill>
              </a:rPr>
              <a:t>Adoção</a:t>
            </a:r>
            <a:r>
              <a:rPr lang="en-US" sz="3200" dirty="0">
                <a:solidFill>
                  <a:srgbClr val="494949"/>
                </a:solidFill>
              </a:rPr>
              <a:t> de </a:t>
            </a:r>
            <a:r>
              <a:rPr lang="en-US" sz="3200" dirty="0" err="1">
                <a:solidFill>
                  <a:srgbClr val="494949"/>
                </a:solidFill>
              </a:rPr>
              <a:t>práticas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dirty="0" err="1">
                <a:solidFill>
                  <a:srgbClr val="494949"/>
                </a:solidFill>
              </a:rPr>
              <a:t>baseadas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dirty="0" err="1">
                <a:solidFill>
                  <a:srgbClr val="494949"/>
                </a:solidFill>
              </a:rPr>
              <a:t>em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b="1" dirty="0">
                <a:solidFill>
                  <a:srgbClr val="494949"/>
                </a:solidFill>
              </a:rPr>
              <a:t>DAST (Dynamic Application Security Testing)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D8F0600-5079-447C-42FC-67C3A584B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9637" y="296386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529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1994</TotalTime>
  <Words>1565</Words>
  <Application>Microsoft Office PowerPoint</Application>
  <PresentationFormat>Personalizar</PresentationFormat>
  <Paragraphs>232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25</vt:i4>
      </vt:variant>
    </vt:vector>
  </HeadingPairs>
  <TitlesOfParts>
    <vt:vector size="36" baseType="lpstr">
      <vt:lpstr>Arial</vt:lpstr>
      <vt:lpstr>Consolas</vt:lpstr>
      <vt:lpstr>Maven Pro Black</vt:lpstr>
      <vt:lpstr>Maven Pro Regular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Detectando Vulnerabilidades em Aplicações Implementando testes SAST e DAST na prática! </vt:lpstr>
      <vt:lpstr>Renato Groffe</vt:lpstr>
      <vt:lpstr>Certificações Gratuitas em Segurança</vt:lpstr>
      <vt:lpstr>Conteúdos desta apresentação</vt:lpstr>
      <vt:lpstr>Agenda</vt:lpstr>
      <vt:lpstr>Por que analisar a segurança do código?</vt:lpstr>
      <vt:lpstr>Alguns problemas comuns...</vt:lpstr>
      <vt:lpstr>Como implementar segurança do código?</vt:lpstr>
      <vt:lpstr>E quanto a uma aplicação em execução?</vt:lpstr>
      <vt:lpstr>DAST x Pen Tests</vt:lpstr>
      <vt:lpstr>Algumas soluções que envolvem licenciamento</vt:lpstr>
      <vt:lpstr>Algumas soluções gratuitas/open source</vt:lpstr>
      <vt:lpstr>APIsec Scanner: implementando DAST</vt:lpstr>
      <vt:lpstr>OWASP Dependency-Check: packages e bibliotecas</vt:lpstr>
      <vt:lpstr>Trivy: uma alternativa para containers</vt:lpstr>
      <vt:lpstr>Docker Scout</vt:lpstr>
      <vt:lpstr>gitleaks: encontrando segredos no código</vt:lpstr>
      <vt:lpstr>Checkov: testando seu código de infraestrutura</vt:lpstr>
      <vt:lpstr>KICS: uma alternativa para IaC</vt:lpstr>
      <vt:lpstr>Vulnerabilidades em clusters Kubernetes</vt:lpstr>
      <vt:lpstr>Vulnerabilidades em Apps Mobile: MobSF</vt:lpstr>
      <vt:lpstr>EXEMPLOS PRÁTICOS</vt:lpstr>
      <vt:lpstr>Conteúdos desta apresentação</vt:lpstr>
      <vt:lpstr>Certificações Gratuitas em Segurança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Groffe</cp:lastModifiedBy>
  <cp:revision>518</cp:revision>
  <dcterms:created xsi:type="dcterms:W3CDTF">2016-08-05T22:03:34Z</dcterms:created>
  <dcterms:modified xsi:type="dcterms:W3CDTF">2025-12-06T05:32:49Z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